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2019-2020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 категория</c:v>
                </c:pt>
                <c:pt idx="1">
                  <c:v>высшая категория</c:v>
                </c:pt>
                <c:pt idx="2">
                  <c:v>СЗД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2020-2021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1 категория</c:v>
                </c:pt>
                <c:pt idx="1">
                  <c:v>высшая категория</c:v>
                </c:pt>
                <c:pt idx="2">
                  <c:v>СЗД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</c:v>
                </c:pt>
                <c:pt idx="1">
                  <c:v>15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002112"/>
        <c:axId val="83027840"/>
      </c:barChart>
      <c:catAx>
        <c:axId val="83002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3027840"/>
        <c:auto val="1"/>
        <c:lblAlgn val="ctr"/>
        <c:lblOffset val="100"/>
        <c:noMultiLvlLbl val="0"/>
      </c:catAx>
      <c:valAx>
        <c:axId val="83027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3002112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нормальный уровень тревожности</c:v>
                </c:pt>
                <c:pt idx="1">
                  <c:v>повышенный уровень тревожности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нормальный уровень тревожности</c:v>
                </c:pt>
                <c:pt idx="1">
                  <c:v>повышенный уровень тревожности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447336054992329"/>
          <c:y val="0.30037237925944738"/>
          <c:w val="0.26552663945007676"/>
          <c:h val="0.62129108670465183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нормальный уровень тревожности</c:v>
                </c:pt>
                <c:pt idx="1">
                  <c:v>повышенный уровень тревожности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Качество образования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51.5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2019-2020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Качество образования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49.73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2020-2021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Качество образования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0241280"/>
        <c:axId val="70244992"/>
        <c:axId val="0"/>
      </c:bar3DChart>
      <c:catAx>
        <c:axId val="70241280"/>
        <c:scaling>
          <c:orientation val="minMax"/>
        </c:scaling>
        <c:delete val="1"/>
        <c:axPos val="b"/>
        <c:majorTickMark val="out"/>
        <c:minorTickMark val="none"/>
        <c:tickLblPos val="nextTo"/>
        <c:crossAx val="70244992"/>
        <c:crosses val="autoZero"/>
        <c:auto val="1"/>
        <c:lblAlgn val="ctr"/>
        <c:lblOffset val="100"/>
        <c:noMultiLvlLbl val="0"/>
      </c:catAx>
      <c:valAx>
        <c:axId val="7024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02412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4AC509-C185-414C-996B-850F77C47A8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02FAD74-B917-4373-B99C-49B5B578BE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«Вместе мы можем больше»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Муниципальное бюджетное общеобразовательное учреждение «Княгининская средняя школа №1»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11560" y="476672"/>
            <a:ext cx="7772400" cy="914400"/>
          </a:xfrm>
          <a:prstGeom prst="rect">
            <a:avLst/>
          </a:prstGeom>
        </p:spPr>
        <p:txBody>
          <a:bodyPr vert="horz" lIns="182880" tIns="0">
            <a:normAutofit/>
          </a:bodyPr>
          <a:lstStyle>
            <a:lvl1pPr marL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dirty="0" smtClean="0"/>
              <a:t>Проект «500+»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8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4539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Риск 1: Недостаточная </a:t>
            </a:r>
            <a:r>
              <a:rPr lang="ru-RU" dirty="0">
                <a:effectLst/>
                <a:latin typeface="Times New Roman"/>
                <a:ea typeface="Calibri"/>
              </a:rPr>
              <a:t>предметная и методическая компетентность педагогических работников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730731"/>
              </p:ext>
            </p:extLst>
          </p:nvPr>
        </p:nvGraphicFramePr>
        <p:xfrm>
          <a:off x="467544" y="2276872"/>
          <a:ext cx="3311599" cy="4189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184482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Квалификационная категория педагогов (кол-во человек)</a:t>
            </a:r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988840"/>
            <a:ext cx="1488623" cy="22379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0152" y="1988840"/>
            <a:ext cx="24482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Смирнова Татьяна Валерьевна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победитель муниципального этапа конкурса «Учитель года – 2021»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93096"/>
            <a:ext cx="3816424" cy="214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37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453912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Риск 2: Низкий </a:t>
            </a:r>
            <a:r>
              <a:rPr lang="ru-RU" dirty="0">
                <a:effectLst/>
                <a:latin typeface="Times New Roman"/>
                <a:ea typeface="Calibri"/>
              </a:rPr>
              <a:t>уровень оснащения школы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38192"/>
            <a:ext cx="2808312" cy="200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2060848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«Княгининская СШ №1»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центр образования естественнонаучной и технологической направленностей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федерального проекта «Современная школа» Национального проекта «Образование»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61357"/>
            <a:ext cx="3208905" cy="200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188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152128"/>
          </a:xfrm>
        </p:spPr>
        <p:txBody>
          <a:bodyPr>
            <a:noAutofit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Риск 3: Пониженный </a:t>
            </a:r>
            <a:r>
              <a:rPr lang="ru-RU" dirty="0">
                <a:effectLst/>
                <a:latin typeface="Times New Roman"/>
                <a:ea typeface="Calibri"/>
              </a:rPr>
              <a:t>уровень школьного благополучия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337191"/>
              </p:ext>
            </p:extLst>
          </p:nvPr>
        </p:nvGraphicFramePr>
        <p:xfrm>
          <a:off x="539552" y="2636912"/>
          <a:ext cx="5472608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184482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Результаты мониторинга уровня тревожности </a:t>
            </a:r>
          </a:p>
          <a:p>
            <a:r>
              <a:rPr lang="ru-RU" dirty="0" smtClean="0"/>
              <a:t>(по диагностике </a:t>
            </a:r>
            <a:r>
              <a:rPr lang="ru-RU" dirty="0" err="1" smtClean="0"/>
              <a:t>Филлипса</a:t>
            </a:r>
            <a:r>
              <a:rPr lang="ru-RU" dirty="0"/>
              <a:t>)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28063020"/>
              </p:ext>
            </p:extLst>
          </p:nvPr>
        </p:nvGraphicFramePr>
        <p:xfrm>
          <a:off x="2843808" y="4797152"/>
          <a:ext cx="6096000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1888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Риск 4: Высокая </a:t>
            </a:r>
            <a:r>
              <a:rPr lang="ru-RU" dirty="0">
                <a:effectLst/>
                <a:latin typeface="Times New Roman"/>
                <a:ea typeface="Calibri"/>
              </a:rPr>
              <a:t>доля обучающихся с рисками учебной </a:t>
            </a:r>
            <a:r>
              <a:rPr lang="ru-RU" dirty="0" err="1">
                <a:effectLst/>
                <a:latin typeface="Times New Roman"/>
                <a:ea typeface="Calibri"/>
              </a:rPr>
              <a:t>неуспешности</a:t>
            </a:r>
            <a:r>
              <a:rPr lang="ru-RU" dirty="0">
                <a:effectLst/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5589240"/>
            <a:ext cx="3931920" cy="7921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Качество образования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16016" y="5085184"/>
            <a:ext cx="3931920" cy="12962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42 выпускника (100%) получили аттестаты об основном общем образовании 2 из них с отличием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27929680"/>
              </p:ext>
            </p:extLst>
          </p:nvPr>
        </p:nvGraphicFramePr>
        <p:xfrm>
          <a:off x="539750" y="1844675"/>
          <a:ext cx="3932238" cy="3489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5"/>
            <a:ext cx="3590530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661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</TotalTime>
  <Words>132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«Вместе мы можем больше»</vt:lpstr>
      <vt:lpstr>Риск 1: Недостаточная предметная и методическая компетентность педагогических работников</vt:lpstr>
      <vt:lpstr>Риск 2: Низкий уровень оснащения школы </vt:lpstr>
      <vt:lpstr>Риск 3: Пониженный уровень школьного благополучия </vt:lpstr>
      <vt:lpstr>Риск 4: Высокая доля обучающихся с рисками учебной неуспешности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2021-06-17T06:48:11Z</dcterms:created>
  <dcterms:modified xsi:type="dcterms:W3CDTF">2021-06-17T08:20:42Z</dcterms:modified>
</cp:coreProperties>
</file>